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63" r:id="rId3"/>
    <p:sldId id="258" r:id="rId4"/>
    <p:sldId id="265" r:id="rId5"/>
    <p:sldId id="276" r:id="rId6"/>
    <p:sldId id="308" r:id="rId7"/>
    <p:sldId id="303" r:id="rId8"/>
    <p:sldId id="304" r:id="rId9"/>
    <p:sldId id="307" r:id="rId10"/>
    <p:sldId id="315" r:id="rId11"/>
    <p:sldId id="312" r:id="rId12"/>
    <p:sldId id="327" r:id="rId13"/>
    <p:sldId id="311" r:id="rId14"/>
    <p:sldId id="318" r:id="rId15"/>
    <p:sldId id="324" r:id="rId16"/>
  </p:sldIdLst>
  <p:sldSz cx="18288000" cy="10287000"/>
  <p:notesSz cx="6858000" cy="9144000"/>
  <p:embeddedFontLst>
    <p:embeddedFont>
      <p:font typeface="Lato" panose="020F0502020204030203" pitchFamily="34" charset="0"/>
      <p:regular r:id="rId18"/>
      <p:bold r:id="rId19"/>
      <p:italic r:id="rId20"/>
      <p:boldItalic r:id="rId21"/>
    </p:embeddedFont>
    <p:embeddedFont>
      <p:font typeface="Monotype Corsiva" panose="03010101010201010101" pitchFamily="66" charset="0"/>
      <p:regular r:id="rId22"/>
      <p:italic r:id="rId23"/>
    </p:embeddedFont>
    <p:embeddedFont>
      <p:font typeface="Nirmala UI Semilight" panose="020B0402040204020203" pitchFamily="34" charset="0"/>
      <p:regular r:id="rId24"/>
    </p:embeddedFont>
    <p:embeddedFont>
      <p:font typeface="Open Sans" panose="020B0606030504020204" pitchFamily="34" charset="0"/>
      <p:regular r:id="rId25"/>
      <p:bold r:id="rId26"/>
      <p:italic r:id="rId27"/>
      <p:boldItalic r:id="rId28"/>
    </p:embeddedFont>
    <p:embeddedFont>
      <p:font typeface="Prompt Bold" pitchFamily="2" charset="-34"/>
      <p:bold r:id="rId29"/>
      <p:italic r:id="rId30"/>
      <p:boldItalic r:id="rId31"/>
    </p:embeddedFont>
    <p:embeddedFont>
      <p:font typeface="Raleway" pitchFamily="2" charset="77"/>
      <p:regular r:id="rId32"/>
      <p:bold r:id="rId33"/>
      <p:italic r:id="rId34"/>
      <p:boldItalic r:id="rId35"/>
    </p:embeddedFont>
    <p:embeddedFont>
      <p:font typeface="Source Sans Pro" panose="020B0503030403020204" pitchFamily="34" charset="0"/>
      <p:regular r:id="rId36"/>
      <p:bold r:id="rId37"/>
      <p:italic r:id="rId38"/>
      <p:boldItalic r:id="rId39"/>
    </p:embeddedFont>
    <p:embeddedFont>
      <p:font typeface="Tw Cen MT" panose="020B0602020104020603" pitchFamily="34" charset="77"/>
      <p:regular r:id="rId40"/>
      <p:bold r:id="rId41"/>
      <p:italic r:id="rId42"/>
      <p:boldItalic r:id="rId43"/>
    </p:embeddedFont>
    <p:embeddedFont>
      <p:font typeface="Tw Cen MT Condensed" panose="020B0606020104020203" pitchFamily="34" charset="77"/>
      <p:regular r:id="rId44"/>
      <p:bold r:id="rId45"/>
    </p:embeddedFont>
    <p:embeddedFont>
      <p:font typeface="Wingdings 3" pitchFamily="2" charset="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2133E-2206-57F0-03AF-8A76202E410E}" v="36" dt="2024-01-25T18:50:30.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87118" autoAdjust="0"/>
  </p:normalViewPr>
  <p:slideViewPr>
    <p:cSldViewPr>
      <p:cViewPr varScale="1">
        <p:scale>
          <a:sx n="68" d="100"/>
          <a:sy n="68" d="100"/>
        </p:scale>
        <p:origin x="1096"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19BC868E-AFB0-9344-8D49-36E1DFDD5C7D}" type="pres">
      <dgm:prSet presAssocID="{3C0A4076-5EFA-4367-9518-E8E746F297F1}" presName="Name0" presStyleCnt="0">
        <dgm:presLayoutVars>
          <dgm:dir/>
          <dgm:animLvl val="lvl"/>
          <dgm:resizeHandles val="exact"/>
        </dgm:presLayoutVars>
      </dgm:prSet>
      <dgm:spPr/>
    </dgm:pt>
    <dgm:pt modelId="{9212A7BB-DC09-8149-BA9E-8367B30DB694}" type="pres">
      <dgm:prSet presAssocID="{3B10FBA5-4614-40E8-8B3D-EE2A422FD84E}" presName="linNode" presStyleCnt="0"/>
      <dgm:spPr/>
    </dgm:pt>
    <dgm:pt modelId="{7AA1032F-C70D-0841-A70C-CC4EB5C70EDB}" type="pres">
      <dgm:prSet presAssocID="{3B10FBA5-4614-40E8-8B3D-EE2A422FD84E}" presName="parentText" presStyleLbl="node1" presStyleIdx="0" presStyleCnt="4">
        <dgm:presLayoutVars>
          <dgm:chMax val="1"/>
          <dgm:bulletEnabled val="1"/>
        </dgm:presLayoutVars>
      </dgm:prSet>
      <dgm:spPr/>
    </dgm:pt>
    <dgm:pt modelId="{24FDEFCA-720E-9F40-A95D-793015CA191F}" type="pres">
      <dgm:prSet presAssocID="{3B10FBA5-4614-40E8-8B3D-EE2A422FD84E}" presName="descendantText" presStyleLbl="alignAccFollowNode1" presStyleIdx="0" presStyleCnt="4">
        <dgm:presLayoutVars>
          <dgm:bulletEnabled val="1"/>
        </dgm:presLayoutVars>
      </dgm:prSet>
      <dgm:spPr/>
    </dgm:pt>
    <dgm:pt modelId="{8005C2D6-DA61-8544-8288-2FE0C4DCB631}" type="pres">
      <dgm:prSet presAssocID="{1F75E0A9-D75A-46E1-9441-AB4F89BCB1D4}" presName="sp" presStyleCnt="0"/>
      <dgm:spPr/>
    </dgm:pt>
    <dgm:pt modelId="{3C20AE7A-F795-F845-AB33-E6AEF7CF4E08}" type="pres">
      <dgm:prSet presAssocID="{07D70ED1-B3C9-4D0E-AFA2-359F7642A2BC}" presName="linNode" presStyleCnt="0"/>
      <dgm:spPr/>
    </dgm:pt>
    <dgm:pt modelId="{418FFEEA-83BF-B747-9AE7-0FDDA1E2B616}" type="pres">
      <dgm:prSet presAssocID="{07D70ED1-B3C9-4D0E-AFA2-359F7642A2BC}" presName="parentText" presStyleLbl="node1" presStyleIdx="1" presStyleCnt="4">
        <dgm:presLayoutVars>
          <dgm:chMax val="1"/>
          <dgm:bulletEnabled val="1"/>
        </dgm:presLayoutVars>
      </dgm:prSet>
      <dgm:spPr/>
    </dgm:pt>
    <dgm:pt modelId="{CA1CF476-F16C-C241-AD5E-C148B052B848}" type="pres">
      <dgm:prSet presAssocID="{07D70ED1-B3C9-4D0E-AFA2-359F7642A2BC}" presName="descendantText" presStyleLbl="alignAccFollowNode1" presStyleIdx="1" presStyleCnt="4">
        <dgm:presLayoutVars>
          <dgm:bulletEnabled val="1"/>
        </dgm:presLayoutVars>
      </dgm:prSet>
      <dgm:spPr/>
    </dgm:pt>
    <dgm:pt modelId="{74184A5B-6BC5-954F-B762-7AD7F5E5C7FB}" type="pres">
      <dgm:prSet presAssocID="{49CF7F57-5890-4F6C-8EEC-504890AD03D7}" presName="sp" presStyleCnt="0"/>
      <dgm:spPr/>
    </dgm:pt>
    <dgm:pt modelId="{977786F4-F6D5-0C48-A6DB-6B1C06701DCA}" type="pres">
      <dgm:prSet presAssocID="{C89A8287-0CB5-43DA-8E09-30E887949C03}" presName="linNode" presStyleCnt="0"/>
      <dgm:spPr/>
    </dgm:pt>
    <dgm:pt modelId="{A19AEDE7-246F-E943-840C-B29E69E292AF}" type="pres">
      <dgm:prSet presAssocID="{C89A8287-0CB5-43DA-8E09-30E887949C03}" presName="parentText" presStyleLbl="node1" presStyleIdx="2" presStyleCnt="4">
        <dgm:presLayoutVars>
          <dgm:chMax val="1"/>
          <dgm:bulletEnabled val="1"/>
        </dgm:presLayoutVars>
      </dgm:prSet>
      <dgm:spPr/>
    </dgm:pt>
    <dgm:pt modelId="{4ECBF584-5231-A94A-864B-7D0063EE308F}" type="pres">
      <dgm:prSet presAssocID="{C89A8287-0CB5-43DA-8E09-30E887949C03}" presName="descendantText" presStyleLbl="alignAccFollowNode1" presStyleIdx="2" presStyleCnt="4">
        <dgm:presLayoutVars>
          <dgm:bulletEnabled val="1"/>
        </dgm:presLayoutVars>
      </dgm:prSet>
      <dgm:spPr/>
    </dgm:pt>
    <dgm:pt modelId="{775D662D-BFAA-B546-AEA7-97C45A47F7B9}" type="pres">
      <dgm:prSet presAssocID="{DFEE2F87-FE0D-417F-AF42-07A1A5627074}" presName="sp" presStyleCnt="0"/>
      <dgm:spPr/>
    </dgm:pt>
    <dgm:pt modelId="{B33ABEBA-554A-2B4E-B6D5-7714660C31B6}" type="pres">
      <dgm:prSet presAssocID="{4BE35798-F2D6-4A50-B75B-3441D07520A2}" presName="linNode" presStyleCnt="0"/>
      <dgm:spPr/>
    </dgm:pt>
    <dgm:pt modelId="{3734BF90-12D9-D64F-924D-7773C4BA8986}" type="pres">
      <dgm:prSet presAssocID="{4BE35798-F2D6-4A50-B75B-3441D07520A2}" presName="parentText" presStyleLbl="node1" presStyleIdx="3" presStyleCnt="4">
        <dgm:presLayoutVars>
          <dgm:chMax val="1"/>
          <dgm:bulletEnabled val="1"/>
        </dgm:presLayoutVars>
      </dgm:prSet>
      <dgm:spPr/>
    </dgm:pt>
    <dgm:pt modelId="{8564335C-B946-8440-B3C0-FCCB4A96EEED}" type="pres">
      <dgm:prSet presAssocID="{4BE35798-F2D6-4A50-B75B-3441D07520A2}" presName="descendantText" presStyleLbl="alignAccFollowNode1" presStyleIdx="3" presStyleCnt="4">
        <dgm:presLayoutVars>
          <dgm:bulletEnabled val="1"/>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24B5203F-1BFF-42A3-A6E3-3C2DD0C13ABD}" srcId="{3C0A4076-5EFA-4367-9518-E8E746F297F1}" destId="{07D70ED1-B3C9-4D0E-AFA2-359F7642A2BC}" srcOrd="1" destOrd="0" parTransId="{08EE9B9B-6DF7-43AD-9787-83722F84BE2C}" sibTransId="{49CF7F57-5890-4F6C-8EEC-504890AD03D7}"/>
    <dgm:cxn modelId="{72B02A40-2870-2A4B-A6C4-D705B9A00DDC}" type="presOf" srcId="{C46D42BE-E8DA-42C5-9530-9B64FBAD349C}" destId="{4ECBF584-5231-A94A-864B-7D0063EE308F}" srcOrd="0" destOrd="0" presId="urn:microsoft.com/office/officeart/2005/8/layout/vList5"/>
    <dgm:cxn modelId="{DA5CB241-DB74-4057-A691-EDF590B220B9}" srcId="{3B10FBA5-4614-40E8-8B3D-EE2A422FD84E}" destId="{FBE632E2-3C32-4936-A073-48691E81BC04}" srcOrd="0" destOrd="0" parTransId="{BEC7C82D-C848-4CE5-BA96-A839C786EABA}" sibTransId="{F77E0B98-C1C3-4E48-B690-F96DDF3136DB}"/>
    <dgm:cxn modelId="{B6CE2A54-4D0E-944F-AEAE-C4E43DBB15C6}" type="presOf" srcId="{07D70ED1-B3C9-4D0E-AFA2-359F7642A2BC}" destId="{418FFEEA-83BF-B747-9AE7-0FDDA1E2B616}" srcOrd="0" destOrd="0" presId="urn:microsoft.com/office/officeart/2005/8/layout/vList5"/>
    <dgm:cxn modelId="{6B356C6C-4F3A-4B3C-AFDF-91DA19507B37}" srcId="{C89A8287-0CB5-43DA-8E09-30E887949C03}" destId="{C46D42BE-E8DA-42C5-9530-9B64FBAD349C}" srcOrd="0" destOrd="0" parTransId="{401698FF-C60F-4948-851E-A768258CE028}" sibTransId="{332A5119-C5AB-4436-9BAD-9060D711977C}"/>
    <dgm:cxn modelId="{15767A8C-4B6E-9C4D-9FDE-B99CC7EF6328}" type="presOf" srcId="{72D0ADD3-C16C-4EB7-BB89-993DF79BA003}" destId="{8564335C-B946-8440-B3C0-FCCB4A96EEED}" srcOrd="0" destOrd="0" presId="urn:microsoft.com/office/officeart/2005/8/layout/vList5"/>
    <dgm:cxn modelId="{CEE7C78F-E56F-6347-84AE-77C6FAC3F0C7}" type="presOf" srcId="{3C0A4076-5EFA-4367-9518-E8E746F297F1}" destId="{19BC868E-AFB0-9344-8D49-36E1DFDD5C7D}" srcOrd="0" destOrd="0" presId="urn:microsoft.com/office/officeart/2005/8/layout/vList5"/>
    <dgm:cxn modelId="{12950E98-3C25-FA4B-AA27-2BE0B11F65EB}" type="presOf" srcId="{4BE35798-F2D6-4A50-B75B-3441D07520A2}" destId="{3734BF90-12D9-D64F-924D-7773C4BA8986}" srcOrd="0" destOrd="0" presId="urn:microsoft.com/office/officeart/2005/8/layout/vList5"/>
    <dgm:cxn modelId="{5BD17F9E-3E3E-6749-8C6A-0F4704C56728}" type="presOf" srcId="{3B10FBA5-4614-40E8-8B3D-EE2A422FD84E}" destId="{7AA1032F-C70D-0841-A70C-CC4EB5C70EDB}" srcOrd="0" destOrd="0" presId="urn:microsoft.com/office/officeart/2005/8/layout/vList5"/>
    <dgm:cxn modelId="{193F38A5-739C-C545-8B0D-EB218F0FBBB6}" type="presOf" srcId="{FBE632E2-3C32-4936-A073-48691E81BC04}" destId="{24FDEFCA-720E-9F40-A95D-793015CA191F}" srcOrd="0" destOrd="0" presId="urn:microsoft.com/office/officeart/2005/8/layout/vList5"/>
    <dgm:cxn modelId="{4013A3B6-19CD-4E34-9264-E6B315F90849}" srcId="{3C0A4076-5EFA-4367-9518-E8E746F297F1}" destId="{C89A8287-0CB5-43DA-8E09-30E887949C03}" srcOrd="2" destOrd="0" parTransId="{F182342F-5A4D-4BE7-9587-98CA82D2C877}" sibTransId="{DFEE2F87-FE0D-417F-AF42-07A1A5627074}"/>
    <dgm:cxn modelId="{261C05C8-DDE4-D045-903E-6328B910A41F}" type="presOf" srcId="{07434B3A-1CD2-4E47-918C-B864DB3107E1}" destId="{CA1CF476-F16C-C241-AD5E-C148B052B848}" srcOrd="0" destOrd="0" presId="urn:microsoft.com/office/officeart/2005/8/layout/vList5"/>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4E9CACF3-82B4-C44A-AF52-9B801393128B}" type="presOf" srcId="{C89A8287-0CB5-43DA-8E09-30E887949C03}" destId="{A19AEDE7-246F-E943-840C-B29E69E292AF}" srcOrd="0" destOrd="0" presId="urn:microsoft.com/office/officeart/2005/8/layout/vList5"/>
    <dgm:cxn modelId="{CCDC87F9-CB1D-BC45-9432-B9A5B365FF10}" type="presParOf" srcId="{19BC868E-AFB0-9344-8D49-36E1DFDD5C7D}" destId="{9212A7BB-DC09-8149-BA9E-8367B30DB694}" srcOrd="0" destOrd="0" presId="urn:microsoft.com/office/officeart/2005/8/layout/vList5"/>
    <dgm:cxn modelId="{9EE90E8F-82B0-4A47-9B45-DB2BFF855670}" type="presParOf" srcId="{9212A7BB-DC09-8149-BA9E-8367B30DB694}" destId="{7AA1032F-C70D-0841-A70C-CC4EB5C70EDB}" srcOrd="0" destOrd="0" presId="urn:microsoft.com/office/officeart/2005/8/layout/vList5"/>
    <dgm:cxn modelId="{228AB355-9813-3148-B526-9BE06BBCA555}" type="presParOf" srcId="{9212A7BB-DC09-8149-BA9E-8367B30DB694}" destId="{24FDEFCA-720E-9F40-A95D-793015CA191F}" srcOrd="1" destOrd="0" presId="urn:microsoft.com/office/officeart/2005/8/layout/vList5"/>
    <dgm:cxn modelId="{01C3B236-4675-614C-85CD-F56807262A69}" type="presParOf" srcId="{19BC868E-AFB0-9344-8D49-36E1DFDD5C7D}" destId="{8005C2D6-DA61-8544-8288-2FE0C4DCB631}" srcOrd="1" destOrd="0" presId="urn:microsoft.com/office/officeart/2005/8/layout/vList5"/>
    <dgm:cxn modelId="{BB168DCF-D78D-7D4A-9A68-EAC5152C3EE2}" type="presParOf" srcId="{19BC868E-AFB0-9344-8D49-36E1DFDD5C7D}" destId="{3C20AE7A-F795-F845-AB33-E6AEF7CF4E08}" srcOrd="2" destOrd="0" presId="urn:microsoft.com/office/officeart/2005/8/layout/vList5"/>
    <dgm:cxn modelId="{E83633B8-D010-BE41-91B9-B4222F66F971}" type="presParOf" srcId="{3C20AE7A-F795-F845-AB33-E6AEF7CF4E08}" destId="{418FFEEA-83BF-B747-9AE7-0FDDA1E2B616}" srcOrd="0" destOrd="0" presId="urn:microsoft.com/office/officeart/2005/8/layout/vList5"/>
    <dgm:cxn modelId="{A23600EA-A08F-D846-9432-78555597867D}" type="presParOf" srcId="{3C20AE7A-F795-F845-AB33-E6AEF7CF4E08}" destId="{CA1CF476-F16C-C241-AD5E-C148B052B848}" srcOrd="1" destOrd="0" presId="urn:microsoft.com/office/officeart/2005/8/layout/vList5"/>
    <dgm:cxn modelId="{FD47C5C8-3843-5441-A02B-41315A650DBC}" type="presParOf" srcId="{19BC868E-AFB0-9344-8D49-36E1DFDD5C7D}" destId="{74184A5B-6BC5-954F-B762-7AD7F5E5C7FB}" srcOrd="3" destOrd="0" presId="urn:microsoft.com/office/officeart/2005/8/layout/vList5"/>
    <dgm:cxn modelId="{D3B5BCE5-6375-F542-910B-92FF78F99C04}" type="presParOf" srcId="{19BC868E-AFB0-9344-8D49-36E1DFDD5C7D}" destId="{977786F4-F6D5-0C48-A6DB-6B1C06701DCA}" srcOrd="4" destOrd="0" presId="urn:microsoft.com/office/officeart/2005/8/layout/vList5"/>
    <dgm:cxn modelId="{C324FA38-C6E1-ED4F-8842-B5A414E1CAC6}" type="presParOf" srcId="{977786F4-F6D5-0C48-A6DB-6B1C06701DCA}" destId="{A19AEDE7-246F-E943-840C-B29E69E292AF}" srcOrd="0" destOrd="0" presId="urn:microsoft.com/office/officeart/2005/8/layout/vList5"/>
    <dgm:cxn modelId="{5BE4DC83-261A-FC4E-B76B-083684031506}" type="presParOf" srcId="{977786F4-F6D5-0C48-A6DB-6B1C06701DCA}" destId="{4ECBF584-5231-A94A-864B-7D0063EE308F}" srcOrd="1" destOrd="0" presId="urn:microsoft.com/office/officeart/2005/8/layout/vList5"/>
    <dgm:cxn modelId="{0381B25E-FECC-CE4C-B5B0-218B89F8FBAB}" type="presParOf" srcId="{19BC868E-AFB0-9344-8D49-36E1DFDD5C7D}" destId="{775D662D-BFAA-B546-AEA7-97C45A47F7B9}" srcOrd="5" destOrd="0" presId="urn:microsoft.com/office/officeart/2005/8/layout/vList5"/>
    <dgm:cxn modelId="{CF9063D8-CC02-4A40-A340-735365712E41}" type="presParOf" srcId="{19BC868E-AFB0-9344-8D49-36E1DFDD5C7D}" destId="{B33ABEBA-554A-2B4E-B6D5-7714660C31B6}" srcOrd="6" destOrd="0" presId="urn:microsoft.com/office/officeart/2005/8/layout/vList5"/>
    <dgm:cxn modelId="{20B7D1EE-6B7F-AB44-8F4F-3B750770EAA6}" type="presParOf" srcId="{B33ABEBA-554A-2B4E-B6D5-7714660C31B6}" destId="{3734BF90-12D9-D64F-924D-7773C4BA8986}" srcOrd="0" destOrd="0" presId="urn:microsoft.com/office/officeart/2005/8/layout/vList5"/>
    <dgm:cxn modelId="{5442C54C-1724-8E47-B8F4-8D0FDF79F5A9}" type="presParOf" srcId="{B33ABEBA-554A-2B4E-B6D5-7714660C31B6}" destId="{8564335C-B946-8440-B3C0-FCCB4A96EEE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EFCA-720E-9F40-A95D-793015CA191F}">
      <dsp:nvSpPr>
        <dsp:cNvPr id="0" name=""/>
        <dsp:cNvSpPr/>
      </dsp:nvSpPr>
      <dsp:spPr>
        <a:xfrm rot="5400000">
          <a:off x="9432245" y="-4060190"/>
          <a:ext cx="964845" cy="933145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en-US" sz="4700" kern="1200"/>
            <a:t>School Improvement Plan (SIP)</a:t>
          </a:r>
        </a:p>
      </dsp:txBody>
      <dsp:txXfrm rot="-5400000">
        <a:off x="5248942" y="170213"/>
        <a:ext cx="9284352" cy="870645"/>
      </dsp:txXfrm>
    </dsp:sp>
    <dsp:sp modelId="{7AA1032F-C70D-0841-A70C-CC4EB5C70EDB}">
      <dsp:nvSpPr>
        <dsp:cNvPr id="0" name=""/>
        <dsp:cNvSpPr/>
      </dsp:nvSpPr>
      <dsp:spPr>
        <a:xfrm>
          <a:off x="0" y="2507"/>
          <a:ext cx="5248941" cy="120605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School</a:t>
          </a:r>
        </a:p>
      </dsp:txBody>
      <dsp:txXfrm>
        <a:off x="58875" y="61382"/>
        <a:ext cx="5131191" cy="1088307"/>
      </dsp:txXfrm>
    </dsp:sp>
    <dsp:sp modelId="{CA1CF476-F16C-C241-AD5E-C148B052B848}">
      <dsp:nvSpPr>
        <dsp:cNvPr id="0" name=""/>
        <dsp:cNvSpPr/>
      </dsp:nvSpPr>
      <dsp:spPr>
        <a:xfrm rot="5400000">
          <a:off x="9432245" y="-2793830"/>
          <a:ext cx="964845" cy="933145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en-US" sz="4700" kern="1200"/>
            <a:t>Title I Schoolwide Plan </a:t>
          </a:r>
        </a:p>
      </dsp:txBody>
      <dsp:txXfrm rot="-5400000">
        <a:off x="5248942" y="1436573"/>
        <a:ext cx="9284352" cy="870645"/>
      </dsp:txXfrm>
    </dsp:sp>
    <dsp:sp modelId="{418FFEEA-83BF-B747-9AE7-0FDDA1E2B616}">
      <dsp:nvSpPr>
        <dsp:cNvPr id="0" name=""/>
        <dsp:cNvSpPr/>
      </dsp:nvSpPr>
      <dsp:spPr>
        <a:xfrm>
          <a:off x="0" y="1268867"/>
          <a:ext cx="5248941" cy="120605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Title</a:t>
          </a:r>
        </a:p>
      </dsp:txBody>
      <dsp:txXfrm>
        <a:off x="58875" y="1327742"/>
        <a:ext cx="5131191" cy="1088307"/>
      </dsp:txXfrm>
    </dsp:sp>
    <dsp:sp modelId="{4ECBF584-5231-A94A-864B-7D0063EE308F}">
      <dsp:nvSpPr>
        <dsp:cNvPr id="0" name=""/>
        <dsp:cNvSpPr/>
      </dsp:nvSpPr>
      <dsp:spPr>
        <a:xfrm rot="5400000">
          <a:off x="9432245" y="-1527470"/>
          <a:ext cx="964845" cy="933145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en-US" sz="4700" kern="1200"/>
            <a:t>Parent and Family Engagement Plan </a:t>
          </a:r>
        </a:p>
      </dsp:txBody>
      <dsp:txXfrm rot="-5400000">
        <a:off x="5248942" y="2702933"/>
        <a:ext cx="9284352" cy="870645"/>
      </dsp:txXfrm>
    </dsp:sp>
    <dsp:sp modelId="{A19AEDE7-246F-E943-840C-B29E69E292AF}">
      <dsp:nvSpPr>
        <dsp:cNvPr id="0" name=""/>
        <dsp:cNvSpPr/>
      </dsp:nvSpPr>
      <dsp:spPr>
        <a:xfrm>
          <a:off x="0" y="2535227"/>
          <a:ext cx="5248941" cy="120605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Parent</a:t>
          </a:r>
        </a:p>
      </dsp:txBody>
      <dsp:txXfrm>
        <a:off x="58875" y="2594102"/>
        <a:ext cx="5131191" cy="1088307"/>
      </dsp:txXfrm>
    </dsp:sp>
    <dsp:sp modelId="{8564335C-B946-8440-B3C0-FCCB4A96EEED}">
      <dsp:nvSpPr>
        <dsp:cNvPr id="0" name=""/>
        <dsp:cNvSpPr/>
      </dsp:nvSpPr>
      <dsp:spPr>
        <a:xfrm rot="5400000">
          <a:off x="9432245" y="-261110"/>
          <a:ext cx="964845" cy="9331452"/>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en-US" sz="4700" kern="1200"/>
            <a:t>School-Parent-Student Compact</a:t>
          </a:r>
        </a:p>
      </dsp:txBody>
      <dsp:txXfrm rot="-5400000">
        <a:off x="5248942" y="3969293"/>
        <a:ext cx="9284352" cy="870645"/>
      </dsp:txXfrm>
    </dsp:sp>
    <dsp:sp modelId="{3734BF90-12D9-D64F-924D-7773C4BA8986}">
      <dsp:nvSpPr>
        <dsp:cNvPr id="0" name=""/>
        <dsp:cNvSpPr/>
      </dsp:nvSpPr>
      <dsp:spPr>
        <a:xfrm>
          <a:off x="0" y="3801587"/>
          <a:ext cx="5248941" cy="120605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School</a:t>
          </a:r>
        </a:p>
      </dsp:txBody>
      <dsp:txXfrm>
        <a:off x="58875" y="3860462"/>
        <a:ext cx="5131191" cy="10883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10/9/24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coming tonight to learn more about Title 1. Were so glad that you have joined us. Our goal is to provide information and to seek your input for success on our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Upload completed presentation and recorded feedback as part of the evidence to support the Annual Meeting Materials. Do not forget the sign-in sheets, and survey/feedback that you receive throughout the meeting.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1</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report cards are available at any time to </a:t>
            </a:r>
            <a:r>
              <a:rPr lang="en-US" dirty="0" err="1"/>
              <a:t>duscuss</a:t>
            </a:r>
            <a:r>
              <a:rPr lang="en-US" dirty="0"/>
              <a:t> ****   </a:t>
            </a:r>
            <a:r>
              <a:rPr lang="en-US" dirty="0" err="1"/>
              <a:t>edudata.FLDOE.org</a:t>
            </a:r>
            <a:endParaRPr lang="en-US" dirty="0"/>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10</a:t>
            </a:fld>
            <a:endParaRPr lang="en-US"/>
          </a:p>
        </p:txBody>
      </p:sp>
    </p:spTree>
    <p:extLst>
      <p:ext uri="{BB962C8B-B14F-4D97-AF65-F5344CB8AC3E}">
        <p14:creationId xmlns:p14="http://schemas.microsoft.com/office/powerpoint/2010/main" val="299957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gn="l"/>
            <a:r>
              <a:rPr lang="en-US" b="0" i="0" dirty="0">
                <a:solidFill>
                  <a:srgbClr val="2A2B2C"/>
                </a:solidFill>
                <a:effectLst/>
                <a:latin typeface="Source Sans Pro" panose="020F0502020204030204" pitchFamily="34" charset="0"/>
              </a:rPr>
              <a:t>Great things are happening at Hopkins. Among a few of the upcoming events are Picture day Sept 24,25. </a:t>
            </a:r>
            <a:r>
              <a:rPr lang="en-US" b="0" i="0" dirty="0">
                <a:solidFill>
                  <a:srgbClr val="2A2B2C"/>
                </a:solidFill>
                <a:effectLst/>
                <a:latin typeface="Source Sans Pro" panose="020B0503030403020204" pitchFamily="34" charset="0"/>
              </a:rPr>
              <a:t>Reading Opens the World will be held on Saturday, September 28, between 8:00 am and 2:00 pm. It will be held on our campus.</a:t>
            </a:r>
            <a:r>
              <a:rPr lang="en-US" b="0" i="0" dirty="0">
                <a:solidFill>
                  <a:srgbClr val="2A2B2C"/>
                </a:solidFill>
                <a:effectLst/>
                <a:latin typeface="Source Sans Pro" panose="020F0502020204030204" pitchFamily="34" charset="0"/>
              </a:rPr>
              <a:t> Pinellas Classroom Teachers Association will give away over 30,000 FREE books to students, families, educators, public employees, and healthcare professionals!  </a:t>
            </a:r>
            <a:r>
              <a:rPr lang="en-US" b="0" i="0" dirty="0">
                <a:solidFill>
                  <a:srgbClr val="2A2B2C"/>
                </a:solidFill>
                <a:effectLst/>
                <a:latin typeface="Source Sans Pro" panose="020B0503030403020204" pitchFamily="34" charset="0"/>
              </a:rPr>
              <a:t>This event is wonderful way to support children's learning journey and be a part of a community dedicated to making a difference through the power of reading!</a:t>
            </a:r>
          </a:p>
          <a:p>
            <a:pPr algn="l"/>
            <a:r>
              <a:rPr lang="en-US" b="0" i="0" dirty="0">
                <a:solidFill>
                  <a:srgbClr val="2A2B2C"/>
                </a:solidFill>
                <a:effectLst/>
                <a:latin typeface="Source Sans Pro" panose="020B0503030403020204" pitchFamily="34" charset="0"/>
              </a:rPr>
              <a:t>To register, please scan the QR code on the calendar on our website</a:t>
            </a:r>
          </a:p>
          <a:p>
            <a:pPr algn="l"/>
            <a:endParaRPr lang="en-US" b="0" i="0" dirty="0">
              <a:solidFill>
                <a:srgbClr val="2A2B2C"/>
              </a:solidFill>
              <a:effectLst/>
              <a:latin typeface="Source Sans Pro" panose="020B0503030403020204" pitchFamily="34" charset="0"/>
            </a:endParaRPr>
          </a:p>
          <a:p>
            <a:pPr algn="l"/>
            <a:r>
              <a:rPr lang="en-US" b="0" i="0" dirty="0">
                <a:solidFill>
                  <a:srgbClr val="000000"/>
                </a:solidFill>
                <a:effectLst/>
                <a:latin typeface="Open Sans" panose="020F0502020204030204" pitchFamily="34" charset="0"/>
              </a:rPr>
              <a:t>Join us for FAST parent night to  see your </a:t>
            </a:r>
            <a:r>
              <a:rPr lang="en-US" b="0" i="0" dirty="0" err="1">
                <a:solidFill>
                  <a:srgbClr val="000000"/>
                </a:solidFill>
                <a:effectLst/>
                <a:latin typeface="Open Sans" panose="020F0502020204030204" pitchFamily="34" charset="0"/>
              </a:rPr>
              <a:t>childs</a:t>
            </a:r>
            <a:r>
              <a:rPr lang="en-US" b="0" i="0" dirty="0">
                <a:solidFill>
                  <a:srgbClr val="000000"/>
                </a:solidFill>
                <a:effectLst/>
                <a:latin typeface="Open Sans" panose="020F0502020204030204" pitchFamily="34" charset="0"/>
              </a:rPr>
              <a:t> Florida Assessment of Student Thinking scores and find out ways you can hep your child learn and grow.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Thank you so much for coming tonight and for your attention.  We hope this information has been valuable to you and your family. Please take a few moments and complete the Title 1 survey, your feedback is greatly appreciated.</a:t>
            </a:r>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Your voice is a valuable part of our activities for student achievement. We invite you to provide feedback about any online trainings and in-person meetings and events that you attend so that we can work together to meet everyone's needs. Check out new and renovated calendar on our </a:t>
            </a:r>
            <a:r>
              <a:rPr lang="en-US" dirty="0" err="1"/>
              <a:t>Hopkis</a:t>
            </a:r>
            <a:r>
              <a:rPr lang="en-US" dirty="0"/>
              <a:t> website for opportunities to be with us on campus. We want to see you!</a:t>
            </a:r>
          </a:p>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right-to-know outline is provided on the Title 1 table.</a:t>
            </a:r>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11853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School Improvement Plan, the Title 1 Schoolwide Plant, the Parent and Family Engagement Plan, the school-parent-student compact.  These documents for our school can be found on our website </a:t>
            </a:r>
            <a:r>
              <a:rPr lang="en-US" sz="1100" dirty="0" err="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pcsb.org</a:t>
            </a: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t>
            </a:r>
            <a:r>
              <a:rPr lang="en-US" sz="1100" dirty="0" err="1">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hopins-ms</a:t>
            </a: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to view as well as in the Parent Station located in the lobby of the front office.</a:t>
            </a:r>
            <a:endPar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dirty="0"/>
              <a:t>Consider the evidence related Title I Crate, Sample of Evidence, </a:t>
            </a:r>
          </a:p>
        </p:txBody>
      </p:sp>
    </p:spTree>
    <p:extLst>
      <p:ext uri="{BB962C8B-B14F-4D97-AF65-F5344CB8AC3E}">
        <p14:creationId xmlns:p14="http://schemas.microsoft.com/office/powerpoint/2010/main" val="110749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0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5.jpeg"/><Relationship Id="rId5" Type="http://schemas.openxmlformats.org/officeDocument/2006/relationships/hyperlink" Target="https://edudata.fldoe.org/" TargetMode="External"/><Relationship Id="rId4" Type="http://schemas.openxmlformats.org/officeDocument/2006/relationships/notesSlide" Target="../notesSlides/notesSlide1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6.jpe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image" Target="../media/image18.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7.jpeg"/><Relationship Id="rId5" Type="http://schemas.openxmlformats.org/officeDocument/2006/relationships/hyperlink" Target="http://www.pcsb.org/titleone" TargetMode="External"/><Relationship Id="rId4" Type="http://schemas.openxmlformats.org/officeDocument/2006/relationships/notesSlide" Target="../notesSlides/notesSlide12.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www.pcsb.org/Page/26534" TargetMode="External"/><Relationship Id="rId3" Type="http://schemas.openxmlformats.org/officeDocument/2006/relationships/slideLayout" Target="../slideLayouts/slideLayout17.xml"/><Relationship Id="rId7" Type="http://schemas.openxmlformats.org/officeDocument/2006/relationships/hyperlink" Target="https://www.pcsb.org/Page/459" TargetMode="External"/><Relationship Id="rId12" Type="http://schemas.openxmlformats.org/officeDocument/2006/relationships/image" Target="../media/image3.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www.pcsb.org/Page/32836" TargetMode="External"/><Relationship Id="rId11" Type="http://schemas.openxmlformats.org/officeDocument/2006/relationships/image" Target="../media/image8.png"/><Relationship Id="rId5" Type="http://schemas.openxmlformats.org/officeDocument/2006/relationships/image" Target="../media/image19.jpeg"/><Relationship Id="rId10" Type="http://schemas.openxmlformats.org/officeDocument/2006/relationships/image" Target="../media/image20.jpg"/><Relationship Id="rId4" Type="http://schemas.openxmlformats.org/officeDocument/2006/relationships/notesSlide" Target="../notesSlides/notesSlide13.xml"/><Relationship Id="rId9" Type="http://schemas.openxmlformats.org/officeDocument/2006/relationships/hyperlink" Target="https://www.pcsb.org/Page/41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diagramData" Target="../diagrams/data1.xml"/><Relationship Id="rId12"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notesSlide" Target="../notesSlides/notesSlide2.xml"/><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diagramQuickStyle" Target="../diagrams/quickStyle2.xml"/><Relationship Id="rId12"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2.xml"/><Relationship Id="rId11" Type="http://schemas.openxmlformats.org/officeDocument/2006/relationships/image" Target="../media/image8.png"/><Relationship Id="rId5" Type="http://schemas.openxmlformats.org/officeDocument/2006/relationships/diagramData" Target="../diagrams/data2.xml"/><Relationship Id="rId10" Type="http://schemas.openxmlformats.org/officeDocument/2006/relationships/image" Target="../media/image9.png"/><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6.xml"/><Relationship Id="rId7" Type="http://schemas.openxmlformats.org/officeDocument/2006/relationships/diagramQuickStyle" Target="../diagrams/quickStyle3.xml"/><Relationship Id="rId12"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3.xml"/><Relationship Id="rId11" Type="http://schemas.openxmlformats.org/officeDocument/2006/relationships/image" Target="../media/image2.png"/><Relationship Id="rId5" Type="http://schemas.openxmlformats.org/officeDocument/2006/relationships/diagramData" Target="../diagrams/data3.xml"/><Relationship Id="rId10" Type="http://schemas.openxmlformats.org/officeDocument/2006/relationships/image" Target="../media/image8.png"/><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jpeg"/><Relationship Id="rId5" Type="http://schemas.openxmlformats.org/officeDocument/2006/relationships/hyperlink" Target="http://www.pcsb.org/titleone" TargetMode="External"/><Relationship Id="rId4" Type="http://schemas.openxmlformats.org/officeDocument/2006/relationships/notesSlide" Target="../notesSlides/notesSlide8.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3.jpeg"/><Relationship Id="rId5" Type="http://schemas.openxmlformats.org/officeDocument/2006/relationships/hyperlink" Target="http://www.fldoe.org/" TargetMode="External"/><Relationship Id="rId10" Type="http://schemas.openxmlformats.org/officeDocument/2006/relationships/hyperlink" Target="https://ddday2021.com/florida-department-of-education-bureau-of-exceptional-student-education/" TargetMode="External"/><Relationship Id="rId4" Type="http://schemas.openxmlformats.org/officeDocument/2006/relationships/notesSlide" Target="../notesSlides/notesSlide9.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C392DF-3186-88F2-9F25-CEF5CA67666E}"/>
              </a:ext>
            </a:extLst>
          </p:cNvPr>
          <p:cNvSpPr txBox="1"/>
          <p:nvPr/>
        </p:nvSpPr>
        <p:spPr>
          <a:xfrm>
            <a:off x="960120" y="488053"/>
            <a:ext cx="6552903" cy="29352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900">
                <a:latin typeface="+mj-lt"/>
                <a:ea typeface="+mj-ea"/>
                <a:cs typeface="+mj-cs"/>
              </a:rPr>
              <a:t>2024-25 Title l Annual Parent Meeting</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B13C557-5959-FCCB-6FBF-DDD08F213A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011420" y="390516"/>
            <a:ext cx="9773611" cy="974408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23D740-AE15-6F3B-8B4F-676BE2C944AD}"/>
              </a:ext>
            </a:extLst>
          </p:cNvPr>
          <p:cNvSpPr txBox="1"/>
          <p:nvPr/>
        </p:nvSpPr>
        <p:spPr>
          <a:xfrm>
            <a:off x="1462743" y="5778913"/>
            <a:ext cx="6050280" cy="2554545"/>
          </a:xfrm>
          <a:prstGeom prst="rect">
            <a:avLst/>
          </a:prstGeom>
          <a:noFill/>
        </p:spPr>
        <p:txBody>
          <a:bodyPr wrap="square" rtlCol="0">
            <a:spAutoFit/>
          </a:bodyPr>
          <a:lstStyle/>
          <a:p>
            <a:r>
              <a:rPr lang="en-US" sz="4000" dirty="0"/>
              <a:t>September 19, 2024</a:t>
            </a:r>
          </a:p>
          <a:p>
            <a:r>
              <a:rPr lang="en-US" sz="4000" dirty="0"/>
              <a:t>5:30 PM</a:t>
            </a:r>
          </a:p>
          <a:p>
            <a:r>
              <a:rPr lang="en-US" sz="4000" dirty="0"/>
              <a:t>Cafeteria</a:t>
            </a:r>
          </a:p>
          <a:p>
            <a:r>
              <a:rPr lang="en-US" sz="4000" dirty="0"/>
              <a:t>Principal, Carlmon Jones</a:t>
            </a:r>
          </a:p>
        </p:txBody>
      </p:sp>
      <p:pic>
        <p:nvPicPr>
          <p:cNvPr id="29" name="Audio 28">
            <a:extLst>
              <a:ext uri="{FF2B5EF4-FFF2-40B4-BE49-F238E27FC236}">
                <a16:creationId xmlns:a16="http://schemas.microsoft.com/office/drawing/2014/main" id="{655BB08B-228C-D34E-AD70-DE3E1B78BB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180762062"/>
      </p:ext>
    </p:extLst>
  </p:cSld>
  <p:clrMapOvr>
    <a:masterClrMapping/>
  </p:clrMapOvr>
  <mc:AlternateContent xmlns:mc="http://schemas.openxmlformats.org/markup-compatibility/2006" xmlns:p14="http://schemas.microsoft.com/office/powerpoint/2010/main">
    <mc:Choice Requires="p14">
      <p:transition spd="slow" p14:dur="2000" advTm="12705"/>
    </mc:Choice>
    <mc:Fallback xmlns="">
      <p:transition spd="slow" advTm="12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03918" y="85218"/>
            <a:ext cx="9344882" cy="9401681"/>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3600" b="1" dirty="0">
                <a:solidFill>
                  <a:schemeClr val="tx1"/>
                </a:solidFill>
              </a:rPr>
              <a:t>             School Report Cards </a:t>
            </a:r>
          </a:p>
          <a:p>
            <a:pPr marL="1066800" lvl="1" indent="0" defTabSz="1828800">
              <a:buClr>
                <a:schemeClr val="accent1"/>
              </a:buClr>
              <a:buNone/>
            </a:pPr>
            <a:r>
              <a:rPr lang="en-US" altLang="en-US" sz="3600" dirty="0">
                <a:solidFill>
                  <a:schemeClr val="tx1"/>
                </a:solidFill>
              </a:rPr>
              <a:t>School Grade and Overview</a:t>
            </a:r>
          </a:p>
          <a:p>
            <a:pPr marL="1066800" lvl="1" indent="0" defTabSz="1828800">
              <a:buClr>
                <a:schemeClr val="accent1"/>
              </a:buClr>
              <a:buNone/>
            </a:pPr>
            <a:r>
              <a:rPr lang="en-US" altLang="en-US" sz="3600" dirty="0">
                <a:solidFill>
                  <a:schemeClr val="tx1"/>
                </a:solidFill>
              </a:rPr>
              <a:t>Population and Enrollment </a:t>
            </a:r>
          </a:p>
          <a:p>
            <a:pPr marL="1066800" lvl="1" indent="0" defTabSz="1828800">
              <a:buClr>
                <a:schemeClr val="accent1"/>
              </a:buClr>
              <a:buNone/>
            </a:pPr>
            <a:r>
              <a:rPr lang="en-US" altLang="en-US" sz="3600" dirty="0">
                <a:solidFill>
                  <a:schemeClr val="tx1"/>
                </a:solidFill>
              </a:rPr>
              <a:t>Assessments – Academic Achievement, Growth, and Population</a:t>
            </a:r>
          </a:p>
          <a:p>
            <a:pPr marL="1066800" lvl="1" indent="0" defTabSz="1828800">
              <a:buClr>
                <a:schemeClr val="accent1"/>
              </a:buClr>
              <a:buNone/>
            </a:pPr>
            <a:r>
              <a:rPr lang="en-US" altLang="en-US" sz="3600" dirty="0">
                <a:solidFill>
                  <a:schemeClr val="tx1"/>
                </a:solidFill>
              </a:rPr>
              <a:t>Assessments – English Language Learners </a:t>
            </a:r>
          </a:p>
          <a:p>
            <a:pPr marL="1066800" lvl="1" indent="0" defTabSz="1828800">
              <a:buClr>
                <a:schemeClr val="accent1"/>
              </a:buClr>
              <a:buNone/>
            </a:pPr>
            <a:r>
              <a:rPr lang="en-US" altLang="en-US" sz="3600" dirty="0">
                <a:solidFill>
                  <a:schemeClr val="tx1"/>
                </a:solidFill>
              </a:rPr>
              <a:t>Graduation and Beyond</a:t>
            </a:r>
          </a:p>
          <a:p>
            <a:pPr marL="1066800" lvl="1" indent="0" defTabSz="1828800">
              <a:buClr>
                <a:schemeClr val="accent1"/>
              </a:buClr>
              <a:buNone/>
            </a:pPr>
            <a:r>
              <a:rPr lang="en-US" altLang="en-US" sz="3600" dirty="0">
                <a:solidFill>
                  <a:schemeClr val="tx1"/>
                </a:solidFill>
              </a:rPr>
              <a:t>Educator Qualifications and Equity </a:t>
            </a:r>
          </a:p>
          <a:p>
            <a:pPr marL="1066800" lvl="1" indent="0" defTabSz="1828800">
              <a:buClr>
                <a:schemeClr val="accent1"/>
              </a:buClr>
              <a:buNone/>
            </a:pPr>
            <a:r>
              <a:rPr lang="en-US" altLang="en-US" sz="3600" dirty="0">
                <a:solidFill>
                  <a:schemeClr val="tx1"/>
                </a:solidFill>
              </a:rPr>
              <a:t>Long-Term Goals and Interim Progress</a:t>
            </a:r>
          </a:p>
          <a:p>
            <a:pPr marL="1066800" lvl="1" indent="0" defTabSz="1828800">
              <a:buClr>
                <a:schemeClr val="accent1"/>
              </a:buClr>
              <a:buNone/>
            </a:pPr>
            <a:r>
              <a:rPr lang="en-US" altLang="en-US" sz="3600" dirty="0">
                <a:solidFill>
                  <a:schemeClr val="tx1"/>
                </a:solidFill>
              </a:rPr>
              <a:t>Accelerated Course Enrollment </a:t>
            </a:r>
          </a:p>
          <a:p>
            <a:pPr marL="1066800" lvl="1" indent="0" defTabSz="1828800">
              <a:buClr>
                <a:schemeClr val="accent1"/>
              </a:buClr>
              <a:buNone/>
            </a:pPr>
            <a:r>
              <a:rPr lang="en-US" altLang="en-US" sz="3600" dirty="0">
                <a:solidFill>
                  <a:schemeClr val="tx1"/>
                </a:solidFill>
              </a:rPr>
              <a:t>Per-Pupil Expenditures </a:t>
            </a:r>
          </a:p>
          <a:p>
            <a:pPr marL="1066800" lvl="1" indent="0" defTabSz="1828800">
              <a:buClr>
                <a:schemeClr val="accent1"/>
              </a:buClr>
              <a:buNone/>
            </a:pPr>
            <a:r>
              <a:rPr lang="en-US" altLang="en-US" sz="3600" dirty="0">
                <a:solidFill>
                  <a:schemeClr val="tx1"/>
                </a:solidFill>
              </a:rPr>
              <a:t>National Data</a:t>
            </a:r>
          </a:p>
          <a:p>
            <a:pPr marL="1066800" lvl="1" indent="0" defTabSz="1828800">
              <a:buClr>
                <a:schemeClr val="accent1"/>
              </a:buClr>
              <a:buNone/>
            </a:pPr>
            <a:endParaRPr lang="en-US" altLang="en-US" sz="3600" dirty="0">
              <a:solidFill>
                <a:schemeClr val="tx1"/>
              </a:solidFill>
            </a:endParaRPr>
          </a:p>
          <a:p>
            <a:pPr marL="603886" lvl="1" indent="0" defTabSz="1828800">
              <a:buClr>
                <a:schemeClr val="accent1"/>
              </a:buClr>
              <a:buNone/>
            </a:pPr>
            <a:r>
              <a:rPr lang="en-US" altLang="en-US" sz="3600" dirty="0">
                <a:solidFill>
                  <a:schemeClr val="tx1"/>
                </a:solidFill>
              </a:rPr>
              <a:t>Available online at </a:t>
            </a:r>
            <a:r>
              <a:rPr lang="en-US" sz="3600" dirty="0">
                <a:solidFill>
                  <a:schemeClr val="tx1"/>
                </a:solidFill>
                <a:hlinkClick r:id="rId5"/>
              </a:rPr>
              <a:t>https://edudata.fldoe.org/</a:t>
            </a:r>
            <a:r>
              <a:rPr lang="en-US" altLang="en-US" sz="3600" dirty="0">
                <a:solidFill>
                  <a:schemeClr val="tx1"/>
                </a:solidFill>
              </a:rPr>
              <a:t> </a:t>
            </a:r>
          </a:p>
          <a:p>
            <a:pPr marL="603886" lvl="1" indent="0" defTabSz="1828800">
              <a:buClr>
                <a:schemeClr val="accent1"/>
              </a:buClr>
              <a:buNone/>
            </a:pPr>
            <a:r>
              <a:rPr lang="en-US" sz="3600" dirty="0">
                <a:solidFill>
                  <a:schemeClr val="tx1"/>
                </a:solidFill>
              </a:rPr>
              <a:t>or in the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668000" y="414093"/>
            <a:ext cx="6531431" cy="4739798"/>
          </a:xfrm>
          <a:prstGeom prst="rect">
            <a:avLst/>
          </a:prstGeom>
          <a:solidFill>
            <a:srgbClr val="0070C0"/>
          </a:solidFill>
          <a:ln>
            <a:solidFill>
              <a:srgbClr val="00B0F0"/>
            </a:solidFill>
          </a:ln>
          <a:effectLst>
            <a:glow rad="449673">
              <a:schemeClr val="accent1">
                <a:alpha val="40000"/>
              </a:schemeClr>
            </a:glow>
            <a:outerShdw blurRad="190668" dist="38100" dir="5400000" algn="t" rotWithShape="0">
              <a:prstClr val="black">
                <a:alpha val="40000"/>
              </a:prstClr>
            </a:outerShdw>
            <a:reflection stA="59000" endPos="0" dir="5400000" sy="-100000" algn="bl" rotWithShape="0"/>
          </a:effectLst>
          <a:scene3d>
            <a:camera prst="orthographicFront">
              <a:rot lat="0" lon="0" rev="0"/>
            </a:camera>
            <a:lightRig rig="contrasting" dir="t">
              <a:rot lat="0" lon="0" rev="1500000"/>
            </a:lightRig>
          </a:scene3d>
          <a:sp3d prstMaterial="metal">
            <a:bevelT w="88900" h="88900" prst="coolSlant"/>
          </a:sp3d>
        </p:spPr>
      </p:pic>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7"/>
          <a:stretch>
            <a:fillRect/>
          </a:stretch>
        </p:blipFill>
        <p:spPr>
          <a:xfrm>
            <a:off x="0" y="8801101"/>
            <a:ext cx="18287998" cy="1485900"/>
          </a:xfrm>
          <a:prstGeom prst="rect">
            <a:avLst/>
          </a:prstGeom>
        </p:spPr>
      </p:pic>
      <p:pic>
        <p:nvPicPr>
          <p:cNvPr id="2" name="Picture 2">
            <a:extLst>
              <a:ext uri="{FF2B5EF4-FFF2-40B4-BE49-F238E27FC236}">
                <a16:creationId xmlns:a16="http://schemas.microsoft.com/office/drawing/2014/main" id="{0C9723AF-B567-E724-B3F4-1DEBE0C2EC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0287000" y="5842444"/>
            <a:ext cx="3897531" cy="38857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7" name="Audio 16">
            <a:extLst>
              <a:ext uri="{FF2B5EF4-FFF2-40B4-BE49-F238E27FC236}">
                <a16:creationId xmlns:a16="http://schemas.microsoft.com/office/drawing/2014/main" id="{3145861B-6DA4-2D62-17CF-208082BFED2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557818378"/>
      </p:ext>
    </p:extLst>
  </p:cSld>
  <p:clrMapOvr>
    <a:masterClrMapping/>
  </p:clrMapOvr>
  <p:transition advTm="1830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1" name="Google Shape;221;p26"/>
          <p:cNvSpPr txBox="1">
            <a:spLocks noGrp="1"/>
          </p:cNvSpPr>
          <p:nvPr>
            <p:ph type="subTitle" idx="4294967295"/>
          </p:nvPr>
        </p:nvSpPr>
        <p:spPr>
          <a:xfrm>
            <a:off x="2590800" y="6174789"/>
            <a:ext cx="15506701" cy="2271712"/>
          </a:xfrm>
          <a:prstGeom prst="rect">
            <a:avLst/>
          </a:prstGeom>
        </p:spPr>
        <p:txBody>
          <a:bodyPr spcFirstLastPara="1" vert="horz" wrap="square" lIns="182850" tIns="182850" rIns="182850" bIns="182850" rtlCol="0" anchor="t" anchorCtr="0">
            <a:noAutofit/>
          </a:bodyPr>
          <a:lstStyle/>
          <a:p>
            <a:pPr>
              <a:spcBef>
                <a:spcPts val="1200"/>
              </a:spcBef>
              <a:spcAft>
                <a:spcPts val="0"/>
              </a:spcAft>
            </a:pPr>
            <a:r>
              <a:rPr lang="en-US" sz="4000" dirty="0"/>
              <a:t>Picture Day- September 24, 25</a:t>
            </a:r>
          </a:p>
          <a:p>
            <a:pPr>
              <a:spcBef>
                <a:spcPts val="1200"/>
              </a:spcBef>
              <a:spcAft>
                <a:spcPts val="0"/>
              </a:spcAft>
            </a:pPr>
            <a:r>
              <a:rPr lang="en-US" sz="4000" dirty="0">
                <a:solidFill>
                  <a:srgbClr val="040404"/>
                </a:solidFill>
                <a:effectLst/>
                <a:latin typeface="OpenSans-Regular"/>
              </a:rPr>
              <a:t>Reading Opens the World – September 28; </a:t>
            </a:r>
            <a:r>
              <a:rPr lang="en-US" sz="4000" i="0" dirty="0">
                <a:solidFill>
                  <a:srgbClr val="2A2B2C"/>
                </a:solidFill>
                <a:effectLst/>
                <a:latin typeface="OpenSans-Regular"/>
              </a:rPr>
              <a:t>8:00 am and 2:00 pm.</a:t>
            </a:r>
          </a:p>
          <a:p>
            <a:pPr>
              <a:spcBef>
                <a:spcPts val="1200"/>
              </a:spcBef>
              <a:spcAft>
                <a:spcPts val="0"/>
              </a:spcAft>
            </a:pPr>
            <a:r>
              <a:rPr lang="en-US" sz="4000" dirty="0">
                <a:solidFill>
                  <a:srgbClr val="2A2B2C"/>
                </a:solidFill>
                <a:latin typeface="OpenSans-Regular"/>
              </a:rPr>
              <a:t>FAST parent night – Coming In October</a:t>
            </a:r>
            <a:endParaRPr lang="en-US" sz="4000" dirty="0">
              <a:solidFill>
                <a:srgbClr val="040404"/>
              </a:solidFill>
              <a:effectLst/>
              <a:latin typeface="OpenSans-Regular"/>
            </a:endParaRPr>
          </a:p>
          <a:p>
            <a:pPr>
              <a:spcBef>
                <a:spcPts val="1200"/>
              </a:spcBef>
              <a:spcAft>
                <a:spcPts val="0"/>
              </a:spcAft>
            </a:pPr>
            <a:endParaRPr sz="4800" dirty="0"/>
          </a:p>
        </p:txBody>
      </p:sp>
      <p:sp>
        <p:nvSpPr>
          <p:cNvPr id="222" name="Google Shape;222;p26"/>
          <p:cNvSpPr/>
          <p:nvPr/>
        </p:nvSpPr>
        <p:spPr>
          <a:xfrm>
            <a:off x="6926" y="6593518"/>
            <a:ext cx="1881000" cy="1337400"/>
          </a:xfrm>
          <a:prstGeom prst="rightArrow">
            <a:avLst>
              <a:gd name="adj1" fmla="val 61815"/>
              <a:gd name="adj2" fmla="val 50000"/>
            </a:avLst>
          </a:prstGeom>
          <a:solidFill>
            <a:schemeClr val="accent3"/>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pic>
        <p:nvPicPr>
          <p:cNvPr id="4" name="Picture 3">
            <a:extLst>
              <a:ext uri="{FF2B5EF4-FFF2-40B4-BE49-F238E27FC236}">
                <a16:creationId xmlns:a16="http://schemas.microsoft.com/office/drawing/2014/main" id="{15282D4A-3ECB-5E6B-37BB-6ABD721ACB4D}"/>
              </a:ext>
            </a:extLst>
          </p:cNvPr>
          <p:cNvPicPr>
            <a:picLocks noChangeAspect="1"/>
          </p:cNvPicPr>
          <p:nvPr/>
        </p:nvPicPr>
        <p:blipFill>
          <a:blip r:embed="rId5"/>
          <a:stretch>
            <a:fillRect/>
          </a:stretch>
        </p:blipFill>
        <p:spPr>
          <a:xfrm>
            <a:off x="0" y="8718551"/>
            <a:ext cx="18288000" cy="1568450"/>
          </a:xfrm>
          <a:prstGeom prst="rect">
            <a:avLst/>
          </a:prstGeom>
        </p:spPr>
      </p:pic>
      <p:pic>
        <p:nvPicPr>
          <p:cNvPr id="3" name="Picture 4" descr="Cokesbury's Vacation Bible School (VBS ...">
            <a:extLst>
              <a:ext uri="{FF2B5EF4-FFF2-40B4-BE49-F238E27FC236}">
                <a16:creationId xmlns:a16="http://schemas.microsoft.com/office/drawing/2014/main" id="{09535656-4141-C102-8704-B152344E44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3895" y="527543"/>
            <a:ext cx="6555521" cy="4615957"/>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94756A6-5143-0DD3-869C-83B59626B5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0668000" y="613259"/>
            <a:ext cx="6406105" cy="638675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7" name="Audio 16">
            <a:extLst>
              <a:ext uri="{FF2B5EF4-FFF2-40B4-BE49-F238E27FC236}">
                <a16:creationId xmlns:a16="http://schemas.microsoft.com/office/drawing/2014/main" id="{4C01D55F-48FC-9FD1-07AE-EBC2BFA1260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p:transition advTm="4793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5"/>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a:t>
            </a:r>
            <a:r>
              <a:rPr lang="en-US" sz="2600" dirty="0" err="1">
                <a:solidFill>
                  <a:schemeClr val="tx1"/>
                </a:solidFill>
              </a:rPr>
              <a:t>Ms</a:t>
            </a:r>
            <a:r>
              <a:rPr lang="en-US" sz="2600" dirty="0">
                <a:solidFill>
                  <a:schemeClr val="tx1"/>
                </a:solidFill>
              </a:rPr>
              <a:t> V.</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7"/>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8"/>
          <a:stretch>
            <a:fillRect/>
          </a:stretch>
        </p:blipFill>
        <p:spPr>
          <a:xfrm>
            <a:off x="6928" y="8724900"/>
            <a:ext cx="18281072" cy="1562100"/>
          </a:xfrm>
          <a:prstGeom prst="rect">
            <a:avLst/>
          </a:prstGeom>
        </p:spPr>
      </p:pic>
      <p:pic>
        <p:nvPicPr>
          <p:cNvPr id="15" name="Audio 14">
            <a:extLst>
              <a:ext uri="{FF2B5EF4-FFF2-40B4-BE49-F238E27FC236}">
                <a16:creationId xmlns:a16="http://schemas.microsoft.com/office/drawing/2014/main" id="{0E0064CE-0D48-7344-BAC0-747950758C8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09058185"/>
      </p:ext>
    </p:extLst>
  </p:cSld>
  <p:clrMapOvr>
    <a:masterClrMapping/>
  </p:clrMapOvr>
  <p:transition advTm="2450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887200" y="6286500"/>
            <a:ext cx="4401610" cy="2394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297766" y="2730049"/>
            <a:ext cx="9045588" cy="5339923"/>
          </a:xfrm>
          <a:prstGeom prst="rect">
            <a:avLst/>
          </a:prstGeom>
          <a:noFill/>
        </p:spPr>
        <p:txBody>
          <a:bodyPr wrap="square" rtlCol="0">
            <a:spAutoFit/>
          </a:bodyPr>
          <a:lstStyle/>
          <a:p>
            <a:r>
              <a:rPr lang="en-US" sz="3200" b="1" dirty="0">
                <a:solidFill>
                  <a:srgbClr val="032B5B"/>
                </a:solidFill>
                <a:latin typeface="Open Sans Condensed"/>
              </a:rPr>
              <a:t>Learning at Home Family Resources - </a:t>
            </a:r>
            <a:r>
              <a:rPr lang="en-US" sz="3200" u="sng" dirty="0">
                <a:solidFill>
                  <a:prstClr val="black"/>
                </a:solidFill>
                <a:latin typeface="Tw Cen MT" panose="020B0602020104020603"/>
                <a:hlinkClick r:id="rId6"/>
              </a:rPr>
              <a:t>https://www.pcsb.org/Page/32836</a:t>
            </a:r>
            <a:endParaRPr lang="en-US" sz="3200" u="sng" dirty="0">
              <a:solidFill>
                <a:prstClr val="black"/>
              </a:solidFill>
              <a:latin typeface="Tw Cen MT" panose="020B0602020104020603"/>
            </a:endParaRPr>
          </a:p>
          <a:p>
            <a:endParaRPr lang="en-US" sz="3200" b="1" dirty="0">
              <a:solidFill>
                <a:srgbClr val="032B5B"/>
              </a:solidFill>
              <a:latin typeface="Open Sans Condensed"/>
            </a:endParaRPr>
          </a:p>
          <a:p>
            <a:r>
              <a:rPr lang="en-US" sz="3200" b="1" dirty="0">
                <a:solidFill>
                  <a:srgbClr val="032B5B"/>
                </a:solidFill>
                <a:latin typeface="Open Sans Condensed"/>
              </a:rPr>
              <a:t>Volunteer in a Pinellas County School - </a:t>
            </a:r>
            <a:r>
              <a:rPr lang="en-US" sz="3200" i="1" dirty="0">
                <a:solidFill>
                  <a:prstClr val="black"/>
                </a:solidFill>
                <a:latin typeface="Tw Cen MT" panose="020B0602020104020603"/>
                <a:hlinkClick r:id="rId7"/>
              </a:rPr>
              <a:t>htt</a:t>
            </a:r>
            <a:r>
              <a:rPr lang="en-US" sz="3200" dirty="0">
                <a:solidFill>
                  <a:prstClr val="black"/>
                </a:solidFill>
                <a:latin typeface="Tw Cen MT" panose="020B0602020104020603"/>
                <a:hlinkClick r:id="rId7"/>
              </a:rPr>
              <a:t>ps://www.pcsb.org/Page/459</a:t>
            </a:r>
            <a:endParaRPr lang="en-US" sz="3200" dirty="0">
              <a:solidFill>
                <a:prstClr val="black"/>
              </a:solidFill>
              <a:latin typeface="Tw Cen MT" panose="020B0602020104020603"/>
            </a:endParaRPr>
          </a:p>
          <a:p>
            <a:r>
              <a:rPr lang="en-US" sz="3200" b="1" dirty="0">
                <a:solidFill>
                  <a:srgbClr val="032B5B"/>
                </a:solidFill>
                <a:latin typeface="Open Sans Condensed"/>
              </a:rPr>
              <a:t> </a:t>
            </a:r>
          </a:p>
          <a:p>
            <a:r>
              <a:rPr lang="en-US" sz="3200" b="1" dirty="0">
                <a:solidFill>
                  <a:srgbClr val="032B5B"/>
                </a:solidFill>
                <a:latin typeface="Open Sans Condensed"/>
              </a:rPr>
              <a:t>Parent Academy POWER HOURS Webinars - </a:t>
            </a:r>
            <a:r>
              <a:rPr lang="en-US" sz="3200" dirty="0">
                <a:solidFill>
                  <a:prstClr val="black"/>
                </a:solidFill>
                <a:latin typeface="Tw Cen MT" panose="020B0602020104020603"/>
                <a:hlinkClick r:id="rId8"/>
              </a:rPr>
              <a:t>https://www.pcsb.org/Page/26534</a:t>
            </a:r>
            <a:endParaRPr lang="en-US" sz="3200" dirty="0">
              <a:solidFill>
                <a:prstClr val="black"/>
              </a:solidFill>
              <a:latin typeface="Tw Cen MT" panose="020B0602020104020603"/>
            </a:endParaRPr>
          </a:p>
          <a:p>
            <a:endParaRPr lang="en-US" sz="3200" dirty="0">
              <a:solidFill>
                <a:prstClr val="black"/>
              </a:solidFill>
              <a:latin typeface="Tw Cen MT" panose="020B0602020104020603"/>
            </a:endParaRPr>
          </a:p>
          <a:p>
            <a:r>
              <a:rPr lang="en-US" sz="3200" b="1" dirty="0">
                <a:solidFill>
                  <a:srgbClr val="032B5B"/>
                </a:solidFill>
                <a:latin typeface="Open Sans Condensed"/>
              </a:rPr>
              <a:t>Partnerships - </a:t>
            </a:r>
            <a:r>
              <a:rPr lang="en-US" sz="3200" dirty="0">
                <a:solidFill>
                  <a:prstClr val="black"/>
                </a:solidFill>
                <a:latin typeface="Tw Cen MT" panose="020B0602020104020603"/>
                <a:hlinkClick r:id="rId9"/>
              </a:rPr>
              <a:t>https://www.pcsb.org/Page/418</a:t>
            </a:r>
            <a:endParaRPr lang="en-US" sz="3200" dirty="0">
              <a:solidFill>
                <a:prstClr val="black"/>
              </a:solidFill>
              <a:latin typeface="Tw Cen MT" panose="020B0602020104020603"/>
            </a:endParaRPr>
          </a:p>
          <a:p>
            <a:endParaRPr lang="en-US" sz="210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10"/>
          <a:stretch>
            <a:fillRect/>
          </a:stretch>
        </p:blipFill>
        <p:spPr>
          <a:xfrm>
            <a:off x="10439400" y="1485900"/>
            <a:ext cx="6915326" cy="51864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A786CD71-BE40-2BF9-1816-14A7B93C91EC}"/>
              </a:ext>
            </a:extLst>
          </p:cNvPr>
          <p:cNvPicPr>
            <a:picLocks noChangeAspect="1"/>
          </p:cNvPicPr>
          <p:nvPr/>
        </p:nvPicPr>
        <p:blipFill>
          <a:blip r:embed="rId11"/>
          <a:stretch>
            <a:fillRect/>
          </a:stretch>
        </p:blipFill>
        <p:spPr>
          <a:xfrm>
            <a:off x="0" y="8680977"/>
            <a:ext cx="18288000" cy="1606024"/>
          </a:xfrm>
          <a:prstGeom prst="rect">
            <a:avLst/>
          </a:prstGeom>
        </p:spPr>
      </p:pic>
      <p:pic>
        <p:nvPicPr>
          <p:cNvPr id="19" name="Audio 18">
            <a:extLst>
              <a:ext uri="{FF2B5EF4-FFF2-40B4-BE49-F238E27FC236}">
                <a16:creationId xmlns:a16="http://schemas.microsoft.com/office/drawing/2014/main" id="{312738D9-2527-4409-D8CB-C6754F14231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02995155"/>
      </p:ext>
    </p:extLst>
  </p:cSld>
  <p:clrMapOvr>
    <a:masterClrMapping/>
  </p:clrMapOvr>
  <p:transition advTm="2137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5" name="TextBox 4">
            <a:extLst>
              <a:ext uri="{FF2B5EF4-FFF2-40B4-BE49-F238E27FC236}">
                <a16:creationId xmlns:a16="http://schemas.microsoft.com/office/drawing/2014/main" id="{73800BAE-CEEF-4577-9125-589AE4793E5C}"/>
              </a:ext>
            </a:extLst>
          </p:cNvPr>
          <p:cNvSpPr txBox="1"/>
          <p:nvPr/>
        </p:nvSpPr>
        <p:spPr>
          <a:xfrm flipH="1">
            <a:off x="9525000" y="7776855"/>
            <a:ext cx="8458200" cy="830997"/>
          </a:xfrm>
          <a:prstGeom prst="rect">
            <a:avLst/>
          </a:prstGeom>
          <a:noFill/>
        </p:spPr>
        <p:txBody>
          <a:bodyPr wrap="square" rtlCol="0">
            <a:spAutoFit/>
          </a:bodyPr>
          <a:lstStyle/>
          <a:p>
            <a:r>
              <a:rPr lang="en-US" sz="4800" dirty="0">
                <a:solidFill>
                  <a:prstClr val="black"/>
                </a:solidFill>
                <a:latin typeface="Monotype Corsiva" panose="03010101010201010101" pitchFamily="66" charset="0"/>
              </a:rPr>
              <a:t>Your feedback is greatly appreciated!</a:t>
            </a: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5"/>
          <a:stretch>
            <a:fillRect/>
          </a:stretch>
        </p:blipFill>
        <p:spPr>
          <a:xfrm>
            <a:off x="-13855" y="8724901"/>
            <a:ext cx="18301855" cy="1562100"/>
          </a:xfrm>
          <a:prstGeom prst="rect">
            <a:avLst/>
          </a:prstGeom>
        </p:spPr>
      </p:pic>
      <p:pic>
        <p:nvPicPr>
          <p:cNvPr id="8" name="Picture 7" descr="A qr code on a table&#10;&#10;Description automatically generated">
            <a:extLst>
              <a:ext uri="{FF2B5EF4-FFF2-40B4-BE49-F238E27FC236}">
                <a16:creationId xmlns:a16="http://schemas.microsoft.com/office/drawing/2014/main" id="{731EBB20-9A64-9E6E-36C6-1656073618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967624"/>
            <a:ext cx="7640228" cy="7640228"/>
          </a:xfrm>
          <a:prstGeom prst="rect">
            <a:avLst/>
          </a:prstGeom>
        </p:spPr>
      </p:pic>
      <p:pic>
        <p:nvPicPr>
          <p:cNvPr id="9" name="Picture 2">
            <a:extLst>
              <a:ext uri="{FF2B5EF4-FFF2-40B4-BE49-F238E27FC236}">
                <a16:creationId xmlns:a16="http://schemas.microsoft.com/office/drawing/2014/main" id="{8C01F553-B347-73FE-DEFA-BCBCCE0A37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0220490" y="419100"/>
            <a:ext cx="5781510" cy="576404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1F2339-82CE-9896-9443-BC65F3417280}"/>
              </a:ext>
            </a:extLst>
          </p:cNvPr>
          <p:cNvSpPr txBox="1"/>
          <p:nvPr/>
        </p:nvSpPr>
        <p:spPr>
          <a:xfrm>
            <a:off x="9982200" y="6371067"/>
            <a:ext cx="7086600" cy="1015663"/>
          </a:xfrm>
          <a:prstGeom prst="rect">
            <a:avLst/>
          </a:prstGeom>
          <a:noFill/>
        </p:spPr>
        <p:txBody>
          <a:bodyPr wrap="square" rtlCol="0">
            <a:spAutoFit/>
          </a:bodyPr>
          <a:lstStyle/>
          <a:p>
            <a:r>
              <a:rPr lang="en-US" sz="6000" dirty="0"/>
              <a:t>Thank you for coming! </a:t>
            </a:r>
          </a:p>
        </p:txBody>
      </p:sp>
      <p:pic>
        <p:nvPicPr>
          <p:cNvPr id="29" name="Audio 28">
            <a:extLst>
              <a:ext uri="{FF2B5EF4-FFF2-40B4-BE49-F238E27FC236}">
                <a16:creationId xmlns:a16="http://schemas.microsoft.com/office/drawing/2014/main" id="{6C251A0A-75FB-118D-A927-88A63E1BADC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351863582"/>
      </p:ext>
    </p:extLst>
  </p:cSld>
  <p:clrMapOvr>
    <a:masterClrMapping/>
  </p:clrMapOvr>
  <p:transition advTm="1685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6">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2" name="Audio 11">
            <a:extLst>
              <a:ext uri="{FF2B5EF4-FFF2-40B4-BE49-F238E27FC236}">
                <a16:creationId xmlns:a16="http://schemas.microsoft.com/office/drawing/2014/main" id="{EA1C2E55-F902-FD51-6980-8C88C454B5E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680654"/>
            <a:ext cx="8305800" cy="5923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FC0398-53BA-C170-5584-5B32213AD52D}"/>
              </a:ext>
            </a:extLst>
          </p:cNvPr>
          <p:cNvSpPr txBox="1"/>
          <p:nvPr/>
        </p:nvSpPr>
        <p:spPr>
          <a:xfrm>
            <a:off x="4873482" y="2073793"/>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13182600" y="1419235"/>
            <a:ext cx="4648200" cy="461665"/>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8006181"/>
            <a:ext cx="4038600" cy="461665"/>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3581400" y="6563573"/>
            <a:ext cx="2819400" cy="461665"/>
          </a:xfrm>
          <a:prstGeom prst="rect">
            <a:avLst/>
          </a:prstGeom>
          <a:noFill/>
        </p:spPr>
        <p:txBody>
          <a:bodyPr wrap="square" rtlCol="0">
            <a:spAutoFit/>
          </a:bodyPr>
          <a:lstStyle/>
          <a:p>
            <a:r>
              <a:rPr lang="en-US" sz="2400" dirty="0"/>
              <a:t>4. John Hopkins MS</a:t>
            </a:r>
          </a:p>
        </p:txBody>
      </p:sp>
      <p:pic>
        <p:nvPicPr>
          <p:cNvPr id="2" name="Picture 2">
            <a:extLst>
              <a:ext uri="{FF2B5EF4-FFF2-40B4-BE49-F238E27FC236}">
                <a16:creationId xmlns:a16="http://schemas.microsoft.com/office/drawing/2014/main" id="{75EF9FEA-506E-2900-31B6-92A56D92EE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04451" y="1157973"/>
            <a:ext cx="3897531" cy="38857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31" name="Audio 30">
            <a:extLst>
              <a:ext uri="{FF2B5EF4-FFF2-40B4-BE49-F238E27FC236}">
                <a16:creationId xmlns:a16="http://schemas.microsoft.com/office/drawing/2014/main" id="{1520317F-AA3D-FC30-38F3-A246B2360EC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588479735"/>
      </p:ext>
    </p:extLst>
  </p:cSld>
  <p:clrMapOvr>
    <a:masterClrMapping/>
  </p:clrMapOvr>
  <mc:AlternateContent xmlns:mc="http://schemas.openxmlformats.org/markup-compatibility/2006" xmlns:p14="http://schemas.microsoft.com/office/powerpoint/2010/main">
    <mc:Choice Requires="p14">
      <p:transition spd="slow" p14:dur="2250" advTm="25727"/>
    </mc:Choice>
    <mc:Fallback xmlns="">
      <p:transition spd="slow" advTm="25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143000" y="854186"/>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196289" y="3192489"/>
            <a:ext cx="6611400" cy="7061899"/>
            <a:chOff x="5632317" y="1189775"/>
            <a:chExt cx="3305700" cy="4707932"/>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5632317" y="2000858"/>
              <a:ext cx="3191400" cy="3896849"/>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2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 We are always growing and changing to help our schools. Check out the calendar on our website for events. We want </a:t>
              </a: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to see you!</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152400" y="3244805"/>
            <a:ext cx="6477001" cy="4455982"/>
            <a:chOff x="0" y="1189989"/>
            <a:chExt cx="3599247" cy="3482836"/>
          </a:xfrm>
        </p:grpSpPr>
        <p:sp>
          <p:nvSpPr>
            <p:cNvPr id="247" name="Google Shape;247;p28"/>
            <p:cNvSpPr/>
            <p:nvPr/>
          </p:nvSpPr>
          <p:spPr>
            <a:xfrm>
              <a:off x="0" y="1189989"/>
              <a:ext cx="3599247" cy="784345"/>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First</a:t>
              </a:r>
              <a:endParaRPr sz="4800" dirty="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6105058" y="3162856"/>
            <a:ext cx="5788131" cy="6363081"/>
            <a:chOff x="2662954" y="1180841"/>
            <a:chExt cx="3305700" cy="3678260"/>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036329" y="1878292"/>
              <a:ext cx="2298254" cy="2980809"/>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2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4148568" cy="3416320"/>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provide feedback so that we can assess how to meet your needs.  Your input is valuable!</a:t>
            </a: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5"/>
          <a:stretch>
            <a:fillRect/>
          </a:stretch>
        </p:blipFill>
        <p:spPr>
          <a:xfrm>
            <a:off x="-30707" y="8844676"/>
            <a:ext cx="18318707" cy="1439345"/>
          </a:xfrm>
          <a:prstGeom prst="rect">
            <a:avLst/>
          </a:prstGeom>
        </p:spPr>
      </p:pic>
      <p:pic>
        <p:nvPicPr>
          <p:cNvPr id="2" name="Picture 2">
            <a:extLst>
              <a:ext uri="{FF2B5EF4-FFF2-40B4-BE49-F238E27FC236}">
                <a16:creationId xmlns:a16="http://schemas.microsoft.com/office/drawing/2014/main" id="{BA761B69-5F74-B7D7-981F-74E55728C1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994909" y="7484407"/>
            <a:ext cx="2110149" cy="210377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5" name="Audio 44">
            <a:extLst>
              <a:ext uri="{FF2B5EF4-FFF2-40B4-BE49-F238E27FC236}">
                <a16:creationId xmlns:a16="http://schemas.microsoft.com/office/drawing/2014/main" id="{554BEC77-E37B-76E0-12A0-55482C71488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p:transition advTm="2183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10">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11"/>
          <a:stretch>
            <a:fillRect/>
          </a:stretch>
        </p:blipFill>
        <p:spPr>
          <a:xfrm>
            <a:off x="-15922" y="8953501"/>
            <a:ext cx="18288000" cy="1333500"/>
          </a:xfrm>
          <a:prstGeom prst="rect">
            <a:avLst/>
          </a:prstGeom>
        </p:spPr>
      </p:pic>
      <p:pic>
        <p:nvPicPr>
          <p:cNvPr id="4" name="Picture 2">
            <a:extLst>
              <a:ext uri="{FF2B5EF4-FFF2-40B4-BE49-F238E27FC236}">
                <a16:creationId xmlns:a16="http://schemas.microsoft.com/office/drawing/2014/main" id="{248F1876-9CE0-D6B3-B78A-527251319E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285742" y="4990255"/>
            <a:ext cx="2190752" cy="218413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3" name="Audio 42">
            <a:extLst>
              <a:ext uri="{FF2B5EF4-FFF2-40B4-BE49-F238E27FC236}">
                <a16:creationId xmlns:a16="http://schemas.microsoft.com/office/drawing/2014/main" id="{E731FAA1-B86F-68E8-F504-FD37EC68ED5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970064281"/>
      </p:ext>
    </p:extLst>
  </p:cSld>
  <p:clrMapOvr>
    <a:masterClrMapping/>
  </p:clrMapOvr>
  <p:transition advTm="4387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2210065522"/>
              </p:ext>
            </p:extLst>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4343400" y="7002244"/>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10"/>
          <a:stretch>
            <a:fillRect/>
          </a:stretch>
        </p:blipFill>
        <p:spPr>
          <a:xfrm>
            <a:off x="0" y="8801101"/>
            <a:ext cx="18288000" cy="1485900"/>
          </a:xfrm>
          <a:prstGeom prst="rect">
            <a:avLst/>
          </a:prstGeom>
        </p:spPr>
      </p:pic>
      <p:pic>
        <p:nvPicPr>
          <p:cNvPr id="3" name="Picture 2">
            <a:extLst>
              <a:ext uri="{FF2B5EF4-FFF2-40B4-BE49-F238E27FC236}">
                <a16:creationId xmlns:a16="http://schemas.microsoft.com/office/drawing/2014/main" id="{6F4D7146-0730-853C-14DF-1D8B5133E8E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66800" y="7002244"/>
            <a:ext cx="2824226" cy="28156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E4B936-F06E-2109-E994-D7B774927037}"/>
              </a:ext>
            </a:extLst>
          </p:cNvPr>
          <p:cNvSpPr txBox="1"/>
          <p:nvPr/>
        </p:nvSpPr>
        <p:spPr>
          <a:xfrm>
            <a:off x="7315200" y="8616435"/>
            <a:ext cx="10515600" cy="707886"/>
          </a:xfrm>
          <a:prstGeom prst="rect">
            <a:avLst/>
          </a:prstGeom>
          <a:noFill/>
        </p:spPr>
        <p:txBody>
          <a:bodyPr wrap="square" rtlCol="0">
            <a:spAutoFit/>
          </a:bodyPr>
          <a:lstStyle/>
          <a:p>
            <a:r>
              <a:rPr lang="en-US" sz="4000" dirty="0"/>
              <a:t>https://</a:t>
            </a:r>
            <a:r>
              <a:rPr lang="en-US" sz="4000" dirty="0" err="1"/>
              <a:t>www.pcsb.org</a:t>
            </a:r>
            <a:r>
              <a:rPr lang="en-US" sz="4000" dirty="0"/>
              <a:t>/</a:t>
            </a:r>
            <a:r>
              <a:rPr lang="en-US" sz="4000" dirty="0" err="1"/>
              <a:t>hopkins-ms</a:t>
            </a:r>
            <a:endParaRPr lang="en-US" sz="4000" dirty="0"/>
          </a:p>
        </p:txBody>
      </p:sp>
      <p:pic>
        <p:nvPicPr>
          <p:cNvPr id="39" name="Audio 38">
            <a:extLst>
              <a:ext uri="{FF2B5EF4-FFF2-40B4-BE49-F238E27FC236}">
                <a16:creationId xmlns:a16="http://schemas.microsoft.com/office/drawing/2014/main" id="{9BAD56D0-CD48-4093-CBF6-497484DD0FC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86681896"/>
      </p:ext>
    </p:extLst>
  </p:cSld>
  <p:clrMapOvr>
    <a:masterClrMapping/>
  </p:clrMapOvr>
  <p:transition advTm="2779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273539" y="5819178"/>
            <a:ext cx="8793986" cy="4671060"/>
          </a:xfrm>
        </p:spPr>
        <p:txBody>
          <a:bodyPr/>
          <a:lstStyle/>
          <a:p>
            <a:pPr marL="203200" indent="0">
              <a:buNone/>
            </a:pP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input from parents, students, teachers, and staff.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0588" y="2655394"/>
            <a:ext cx="9328212" cy="2308324"/>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5">
            <a:alphaModFix amt="22000"/>
            <a:extLst>
              <a:ext uri="{28A0092B-C50C-407E-A947-70E740481C1C}">
                <a14:useLocalDpi xmlns:a14="http://schemas.microsoft.com/office/drawing/2010/main" val="0"/>
              </a:ext>
            </a:extLst>
          </a:blip>
          <a:srcRect/>
          <a:stretch>
            <a:fillRect/>
          </a:stretch>
        </p:blipFill>
        <p:spPr bwMode="auto">
          <a:xfrm>
            <a:off x="2133600" y="3642342"/>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6"/>
          <a:stretch>
            <a:fillRect/>
          </a:stretch>
        </p:blipFill>
        <p:spPr>
          <a:xfrm>
            <a:off x="0" y="8811088"/>
            <a:ext cx="18288000" cy="1475913"/>
          </a:xfrm>
          <a:prstGeom prst="rect">
            <a:avLst/>
          </a:prstGeom>
        </p:spPr>
      </p:pic>
      <p:pic>
        <p:nvPicPr>
          <p:cNvPr id="5" name="Picture 4" descr="A white text on a white background&#10;&#10;Description automatically generated">
            <a:extLst>
              <a:ext uri="{FF2B5EF4-FFF2-40B4-BE49-F238E27FC236}">
                <a16:creationId xmlns:a16="http://schemas.microsoft.com/office/drawing/2014/main" id="{D81F228E-24BF-F7D3-4F65-2530579110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7795" y="1939318"/>
            <a:ext cx="8266666" cy="7873997"/>
          </a:xfrm>
          <a:prstGeom prst="rect">
            <a:avLst/>
          </a:prstGeom>
        </p:spPr>
      </p:pic>
      <p:pic>
        <p:nvPicPr>
          <p:cNvPr id="10" name="Picture 2">
            <a:extLst>
              <a:ext uri="{FF2B5EF4-FFF2-40B4-BE49-F238E27FC236}">
                <a16:creationId xmlns:a16="http://schemas.microsoft.com/office/drawing/2014/main" id="{F518C5EA-A084-3B5C-D4EF-DBC8E032A9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5670044" y="31173"/>
            <a:ext cx="2395572" cy="238833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8" name="Audio 27">
            <a:extLst>
              <a:ext uri="{FF2B5EF4-FFF2-40B4-BE49-F238E27FC236}">
                <a16:creationId xmlns:a16="http://schemas.microsoft.com/office/drawing/2014/main" id="{CC8EE521-221A-FC7C-AE28-1EE1B59EDDF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09680413"/>
      </p:ext>
    </p:extLst>
  </p:cSld>
  <p:clrMapOvr>
    <a:masterClrMapping/>
  </p:clrMapOvr>
  <p:transition advTm="1882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304800" y="2747176"/>
            <a:ext cx="14407800" cy="7104600"/>
          </a:xfrm>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7"/>
          <a:stretch>
            <a:fillRect/>
          </a:stretch>
        </p:blipFill>
        <p:spPr>
          <a:xfrm>
            <a:off x="0" y="8724900"/>
            <a:ext cx="18288000" cy="1562101"/>
          </a:xfrm>
          <a:prstGeom prst="rect">
            <a:avLst/>
          </a:prstGeom>
        </p:spPr>
      </p:pic>
      <p:pic>
        <p:nvPicPr>
          <p:cNvPr id="4" name="Picture 2">
            <a:extLst>
              <a:ext uri="{FF2B5EF4-FFF2-40B4-BE49-F238E27FC236}">
                <a16:creationId xmlns:a16="http://schemas.microsoft.com/office/drawing/2014/main" id="{ABEFAF29-23C3-E2B6-9112-75F99D0C68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3506227" y="1257744"/>
            <a:ext cx="3897531" cy="38857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9" name="Audio 8">
            <a:extLst>
              <a:ext uri="{FF2B5EF4-FFF2-40B4-BE49-F238E27FC236}">
                <a16:creationId xmlns:a16="http://schemas.microsoft.com/office/drawing/2014/main" id="{B3B8483E-C32E-6B1D-6F33-73AED411743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073899998"/>
      </p:ext>
    </p:extLst>
  </p:cSld>
  <p:clrMapOvr>
    <a:masterClrMapping/>
  </p:clrMapOvr>
  <p:transition advTm="3085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52400" y="7294943"/>
            <a:ext cx="17983200" cy="2649157"/>
          </a:xfrm>
        </p:spPr>
        <p:txBody>
          <a:bodyPr anchor="ctr">
            <a:normAutofit/>
          </a:bodyPr>
          <a:lstStyle/>
          <a:p>
            <a:pPr marL="0" indent="0">
              <a:buNone/>
            </a:pPr>
            <a:endParaRPr lang="en-US" sz="30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lgn="ctr"/>
            <a:r>
              <a:rPr lang="en-US" altLang="en-US" sz="3000"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000" dirty="0">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at: </a:t>
            </a:r>
            <a:r>
              <a:rPr lang="en-US" sz="80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sz="8000" dirty="0">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8000" dirty="0"/>
          </a:p>
          <a:p>
            <a:endParaRPr lang="en-US" sz="3000"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
          <a:stretch/>
        </p:blipFill>
        <p:spPr bwMode="auto">
          <a:xfrm>
            <a:off x="7010400" y="1120785"/>
            <a:ext cx="4997506" cy="54101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534B1F4-95F9-9D98-1C43-F18B18501B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95745" y="651691"/>
            <a:ext cx="6034040" cy="60158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4" name="Audio 23">
            <a:extLst>
              <a:ext uri="{FF2B5EF4-FFF2-40B4-BE49-F238E27FC236}">
                <a16:creationId xmlns:a16="http://schemas.microsoft.com/office/drawing/2014/main" id="{6DBDBB33-D5AC-7232-65EF-46A6EE275C0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pic>
        <p:nvPicPr>
          <p:cNvPr id="7" name="Picture 6" descr="A logo for a college&#10;&#10;Description automatically generated">
            <a:extLst>
              <a:ext uri="{FF2B5EF4-FFF2-40B4-BE49-F238E27FC236}">
                <a16:creationId xmlns:a16="http://schemas.microsoft.com/office/drawing/2014/main" id="{C05754FB-5C55-CDB8-E5A6-3A191CCCDE1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2388521" y="1110394"/>
            <a:ext cx="5442279" cy="5442279"/>
          </a:xfrm>
          <a:prstGeom prst="rect">
            <a:avLst/>
          </a:prstGeom>
        </p:spPr>
      </p:pic>
    </p:spTree>
    <p:extLst>
      <p:ext uri="{BB962C8B-B14F-4D97-AF65-F5344CB8AC3E}">
        <p14:creationId xmlns:p14="http://schemas.microsoft.com/office/powerpoint/2010/main" val="1436533489"/>
      </p:ext>
    </p:extLst>
  </p:cSld>
  <p:clrMapOvr>
    <a:masterClrMapping/>
  </p:clrMapOvr>
  <p:transition advTm="1288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513</TotalTime>
  <Words>1449</Words>
  <Application>Microsoft Macintosh PowerPoint</Application>
  <PresentationFormat>Custom</PresentationFormat>
  <Paragraphs>132</Paragraphs>
  <Slides>14</Slides>
  <Notes>14</Notes>
  <HiddenSlides>0</HiddenSlides>
  <MMClips>14</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14</vt:i4>
      </vt:variant>
    </vt:vector>
  </HeadingPairs>
  <TitlesOfParts>
    <vt:vector size="31" baseType="lpstr">
      <vt:lpstr>Nirmala UI Semilight</vt:lpstr>
      <vt:lpstr>Open Sans</vt:lpstr>
      <vt:lpstr>Monotype Corsiva</vt:lpstr>
      <vt:lpstr>Calibri</vt:lpstr>
      <vt:lpstr>Raleway</vt:lpstr>
      <vt:lpstr>Aptos</vt:lpstr>
      <vt:lpstr>OpenSans-Regular</vt:lpstr>
      <vt:lpstr>Lato</vt:lpstr>
      <vt:lpstr>Tw Cen MT Condensed</vt:lpstr>
      <vt:lpstr>Arial</vt:lpstr>
      <vt:lpstr>Tw Cen MT</vt:lpstr>
      <vt:lpstr>Prompt Bold</vt:lpstr>
      <vt:lpstr>Wingdings 3</vt:lpstr>
      <vt:lpstr>Open Sans Condensed</vt:lpstr>
      <vt:lpstr>Source Sans Pro</vt:lpstr>
      <vt:lpstr>Office Theme</vt:lpstr>
      <vt:lpstr>Integral</vt:lpstr>
      <vt:lpstr>PowerPoint Presentation</vt:lpstr>
      <vt:lpstr>PowerPoint Presentation</vt:lpstr>
      <vt:lpstr>PowerPoint Presentation</vt:lpstr>
      <vt:lpstr>Title I Schoolwide Planning and Input</vt:lpstr>
      <vt:lpstr>Parent’s Right to Know</vt:lpstr>
      <vt:lpstr>Working Together for Student Success</vt:lpstr>
      <vt:lpstr>Parent-School-Student Compact</vt:lpstr>
      <vt:lpstr>Parent and Family Engagement Plan (PFEP)</vt:lpstr>
      <vt:lpstr>PowerPoint Presentation</vt:lpstr>
      <vt:lpstr>PowerPoint Presentation</vt:lpstr>
      <vt:lpstr>PowerPoint Presentation</vt:lpstr>
      <vt:lpstr>Parent Advisory Council (PAC)</vt:lpstr>
      <vt:lpstr>Additional Resources</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Patricia Winegar</cp:lastModifiedBy>
  <cp:revision>15</cp:revision>
  <dcterms:created xsi:type="dcterms:W3CDTF">2006-08-16T00:00:00Z</dcterms:created>
  <dcterms:modified xsi:type="dcterms:W3CDTF">2024-10-09T15:12:48Z</dcterms:modified>
  <dc:identifier>DAFHhpdnc_E</dc:identifier>
</cp:coreProperties>
</file>